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1104" r:id="rId4"/>
    <p:sldId id="327" r:id="rId5"/>
    <p:sldId id="1255" r:id="rId6"/>
    <p:sldId id="328" r:id="rId7"/>
    <p:sldId id="1270" r:id="rId8"/>
    <p:sldId id="1271" r:id="rId9"/>
    <p:sldId id="1272" r:id="rId10"/>
    <p:sldId id="1259" r:id="rId11"/>
    <p:sldId id="1269" r:id="rId12"/>
    <p:sldId id="1260" r:id="rId13"/>
    <p:sldId id="1261" r:id="rId14"/>
    <p:sldId id="1262" r:id="rId15"/>
    <p:sldId id="1263" r:id="rId16"/>
    <p:sldId id="1264" r:id="rId17"/>
    <p:sldId id="1265" r:id="rId18"/>
    <p:sldId id="1266" r:id="rId19"/>
    <p:sldId id="1267" r:id="rId20"/>
    <p:sldId id="258" r:id="rId21"/>
    <p:sldId id="259" r:id="rId22"/>
    <p:sldId id="260" r:id="rId23"/>
    <p:sldId id="261" r:id="rId24"/>
    <p:sldId id="262" r:id="rId25"/>
    <p:sldId id="1250" r:id="rId26"/>
    <p:sldId id="1239" r:id="rId27"/>
    <p:sldId id="1240" r:id="rId28"/>
    <p:sldId id="1241" r:id="rId29"/>
    <p:sldId id="1186" r:id="rId30"/>
    <p:sldId id="1187" r:id="rId31"/>
    <p:sldId id="1242" r:id="rId32"/>
    <p:sldId id="1198" r:id="rId33"/>
    <p:sldId id="1208" r:id="rId34"/>
    <p:sldId id="1243" r:id="rId35"/>
    <p:sldId id="1244" r:id="rId36"/>
    <p:sldId id="1117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1133" r:id="rId45"/>
    <p:sldId id="1135" r:id="rId46"/>
    <p:sldId id="270" r:id="rId47"/>
    <p:sldId id="271" r:id="rId48"/>
    <p:sldId id="272" r:id="rId49"/>
    <p:sldId id="273" r:id="rId50"/>
    <p:sldId id="274" r:id="rId51"/>
    <p:sldId id="275" r:id="rId52"/>
    <p:sldId id="1252" r:id="rId53"/>
    <p:sldId id="1251" r:id="rId54"/>
    <p:sldId id="1253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1254" r:id="rId71"/>
    <p:sldId id="1246" r:id="rId72"/>
    <p:sldId id="291" r:id="rId73"/>
    <p:sldId id="1248" r:id="rId74"/>
    <p:sldId id="1249" r:id="rId75"/>
    <p:sldId id="322" r:id="rId76"/>
    <p:sldId id="323" r:id="rId77"/>
    <p:sldId id="324" r:id="rId78"/>
    <p:sldId id="1245" r:id="rId79"/>
    <p:sldId id="325" r:id="rId8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65"/>
    <p:restoredTop sz="94767"/>
  </p:normalViewPr>
  <p:slideViewPr>
    <p:cSldViewPr snapToGrid="0" snapToObjects="1">
      <p:cViewPr varScale="1">
        <p:scale>
          <a:sx n="126" d="100"/>
          <a:sy n="126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DB65C-47B9-A143-BB72-94359FA11E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41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raducu.ionescu@gmail.com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ța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  <a:p>
            <a:pPr algn="ctr"/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r>
              <a:rPr lang="en-US" sz="4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Concepte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bază</a:t>
            </a:r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Dr.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508" y="501184"/>
            <a:ext cx="9070687" cy="842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477" y="1573911"/>
            <a:ext cx="8970827" cy="5676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cod+documentație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trimit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adresa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7989" algn="just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fmi.unibuc.ia@gmail.com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Trimiteți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fișiere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py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! (nu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acceptă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ipynb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suplimentare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comunicate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pagina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Kaggle 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competiției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Testul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implementarea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antrenarea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anumit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clasificator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pe un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anumit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set de date, o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parte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semnificativă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din nota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obținuță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fiind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proporțională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acuratețea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antrenat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atingerea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punctului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punctajul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fi maxim.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exista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câteva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cerințe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(cu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punctaj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separat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) care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vă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ajute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găsirea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modelului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hiperparametrilor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uFill>
                  <a:solidFill>
                    <a:srgbClr val="FFFFFF"/>
                  </a:solidFill>
                </a:uFill>
              </a:rPr>
              <a:t>optimi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955" indent="-323966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proiecte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verificat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cu soft-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anti-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plagiat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NU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permisă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preluare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pe web (sub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nicio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formă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măcăr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din …)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NU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permisă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preluare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codului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colegi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Bonificația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retrasă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baza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similarităților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identificate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8494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779367-7705-AB4E-BB21-AF7D8DA7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0" y="1439593"/>
            <a:ext cx="8801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4B9424-9D6C-3C4E-86F0-7741BA9B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2" y="1512887"/>
            <a:ext cx="8826500" cy="4533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080026-2947-B14A-8F0B-9B7803E1FB8B}"/>
              </a:ext>
            </a:extLst>
          </p:cNvPr>
          <p:cNvSpPr txBox="1">
            <a:spLocks/>
          </p:cNvSpPr>
          <p:nvPr/>
        </p:nvSpPr>
        <p:spPr>
          <a:xfrm>
            <a:off x="504000" y="301320"/>
            <a:ext cx="9071640" cy="67934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/>
              <a:t>Exemple de plagiarism</a:t>
            </a:r>
          </a:p>
        </p:txBody>
      </p:sp>
    </p:spTree>
    <p:extLst>
      <p:ext uri="{BB962C8B-B14F-4D97-AF65-F5344CB8AC3E}">
        <p14:creationId xmlns:p14="http://schemas.microsoft.com/office/powerpoint/2010/main" val="1102436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FC1D94-B72D-E645-A19B-E5A5C5FB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0" y="1158148"/>
            <a:ext cx="9017000" cy="5956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1545DF-F40D-7449-B4DD-F8AA01D44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206352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1CAD5D-E8CA-6348-898C-7393CACA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" y="1428778"/>
            <a:ext cx="9832652" cy="55233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9A9E228-AD45-D740-9DF0-0FF99711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140783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B00522-6401-B247-BF70-9B6B33E4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2" y="1728787"/>
            <a:ext cx="7124700" cy="41021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44A96B-CB27-7C4A-A272-8FA159A7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3609138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30D16EF-E455-874B-A98B-0C002D1F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0" y="1048055"/>
            <a:ext cx="9486900" cy="6210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4A8054-D779-BF44-A1D2-AA9B63F7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de plagiarism</a:t>
            </a:r>
          </a:p>
        </p:txBody>
      </p:sp>
    </p:spTree>
    <p:extLst>
      <p:ext uri="{BB962C8B-B14F-4D97-AF65-F5344CB8AC3E}">
        <p14:creationId xmlns:p14="http://schemas.microsoft.com/office/powerpoint/2010/main" val="932368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acceptabile</a:t>
            </a:r>
            <a:endParaRPr lang="en-US" sz="280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22B207-82E7-3246-8990-3EB3387E8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039937"/>
            <a:ext cx="9779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3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13408B-5D2F-C349-89B0-8BA8C44E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42" y="1102629"/>
            <a:ext cx="6495939" cy="6155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65F372-D112-7C44-8FDE-4074ACF3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acceptabile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47420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nvățarea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2133359"/>
            <a:ext cx="9071640" cy="480776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</a:t>
            </a: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06582" y="2995983"/>
            <a:ext cx="3408219" cy="308251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Cunoștințelor</a:t>
            </a: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5985164" y="2995983"/>
            <a:ext cx="3408219" cy="3082518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suprem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omului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Turing: un computer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prezintă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interlocutor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reușește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conversații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limbaj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vorbește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om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calculator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696658" y="4236514"/>
            <a:ext cx="5112360" cy="30218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C462C-D310-6F4C-A568-97235266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236514"/>
            <a:ext cx="3957173" cy="302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ce se referă învățarea automată?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mare parte din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cercetători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atins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modului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studiază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calculatoarele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înzestrate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abilitatea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explicit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context,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(patterns)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complexe</a:t>
            </a:r>
            <a:endParaRPr lang="en-US" sz="2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deciziilor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observațiile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“bine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de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Spunem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calculator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raport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task-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task-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urilor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îmbunătățește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</a:t>
            </a:r>
            <a:r>
              <a:rPr lang="en-US" sz="2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grad de </a:t>
            </a:r>
            <a:r>
              <a:rPr lang="en-US" sz="2600" b="1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împotriva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însuși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mii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fost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conceput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găsească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probabilitatea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4846320" y="4040280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AI versus 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vezi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Turing)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concentrează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o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 se aplică învățarea automată?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situații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foarte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imposibil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Înțelegerea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vorbirii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err="1"/>
              <a:t>Există</a:t>
            </a:r>
            <a:r>
              <a:rPr lang="en-US" sz="2800"/>
              <a:t> un </a:t>
            </a:r>
            <a:r>
              <a:rPr lang="en-US" sz="2800" err="1"/>
              <a:t>tipar</a:t>
            </a:r>
            <a:endParaRPr lang="en-US" sz="2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Dar nu </a:t>
            </a:r>
            <a:r>
              <a:rPr lang="en-US" sz="2800" err="1"/>
              <a:t>îl</a:t>
            </a:r>
            <a:r>
              <a:rPr lang="en-US" sz="2800"/>
              <a:t> </a:t>
            </a:r>
            <a:r>
              <a:rPr lang="en-US" sz="2800" err="1"/>
              <a:t>putem</a:t>
            </a:r>
            <a:r>
              <a:rPr lang="en-US" sz="2800"/>
              <a:t> </a:t>
            </a:r>
            <a:r>
              <a:rPr lang="en-US" sz="2800" err="1"/>
              <a:t>exprima</a:t>
            </a:r>
            <a:r>
              <a:rPr lang="en-US" sz="2800"/>
              <a:t> </a:t>
            </a:r>
            <a:r>
              <a:rPr lang="en-US" sz="2800" err="1"/>
              <a:t>programatic</a:t>
            </a:r>
            <a:r>
              <a:rPr lang="en-US" sz="2800"/>
              <a:t> / </a:t>
            </a:r>
            <a:r>
              <a:rPr lang="en-US" sz="2800" err="1"/>
              <a:t>matematic</a:t>
            </a:r>
            <a:endParaRPr lang="en-US" sz="280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err="1"/>
              <a:t>Avem</a:t>
            </a:r>
            <a:r>
              <a:rPr lang="en-US" sz="2800"/>
              <a:t> date / </a:t>
            </a:r>
            <a:r>
              <a:rPr lang="en-US" sz="2800" err="1"/>
              <a:t>exemple</a:t>
            </a:r>
            <a:r>
              <a:rPr lang="en-US" sz="2800"/>
              <a:t> </a:t>
            </a:r>
            <a:r>
              <a:rPr lang="en-US" sz="2800" err="1"/>
              <a:t>în</a:t>
            </a:r>
            <a:r>
              <a:rPr lang="en-US" sz="2800"/>
              <a:t> care </a:t>
            </a:r>
            <a:r>
              <a:rPr lang="en-US" sz="2800" err="1"/>
              <a:t>regăsim</a:t>
            </a:r>
            <a:r>
              <a:rPr lang="en-US" sz="2800"/>
              <a:t> </a:t>
            </a:r>
            <a:r>
              <a:rPr lang="en-US" sz="2800" err="1"/>
              <a:t>acest</a:t>
            </a:r>
            <a:r>
              <a:rPr lang="en-US" sz="2800"/>
              <a:t> </a:t>
            </a:r>
            <a:r>
              <a:rPr lang="en-US" sz="2800" err="1"/>
              <a:t>tipar</a:t>
            </a: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err="1"/>
              <a:t>Programare</a:t>
            </a:r>
            <a:r>
              <a:rPr lang="en-US"/>
              <a:t> </a:t>
            </a:r>
            <a:r>
              <a:rPr lang="en-US" err="1"/>
              <a:t>tradițională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Date</a:t>
              </a:r>
              <a:endParaRPr lang="en-US" sz="1984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Date</a:t>
              </a:r>
              <a:endParaRPr lang="en-US" sz="1984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err="1"/>
              <a:t>Învățare</a:t>
            </a:r>
            <a:r>
              <a:rPr lang="en-US"/>
              <a:t> </a:t>
            </a:r>
            <a:r>
              <a:rPr lang="en-US" err="1"/>
              <a:t>automată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Ce </a:t>
            </a:r>
            <a:r>
              <a:rPr lang="en-US" err="1"/>
              <a:t>este</a:t>
            </a:r>
            <a:r>
              <a:rPr lang="en-US"/>
              <a:t> </a:t>
            </a:r>
            <a:r>
              <a:rPr lang="en-US" err="1"/>
              <a:t>învățarea</a:t>
            </a:r>
            <a:r>
              <a:rPr lang="en-US"/>
              <a:t> </a:t>
            </a:r>
            <a:r>
              <a:rPr lang="en-US" err="1"/>
              <a:t>automată</a:t>
            </a:r>
            <a:r>
              <a:rPr lang="en-US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/>
              <a:t>[Arthur Samuel, 1959] field of study that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/>
          </a:p>
          <a:p>
            <a:r>
              <a:rPr lang="en-US" sz="2800"/>
              <a:t>[Kevin Murphy]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/>
          </a:p>
          <a:p>
            <a:r>
              <a:rPr lang="en-US" sz="2800"/>
              <a:t>[Tom Mitchell]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Profesori</a:t>
            </a:r>
            <a:r>
              <a:rPr lang="en-US"/>
              <a:t> - </a:t>
            </a:r>
            <a:r>
              <a:rPr lang="en-US" err="1"/>
              <a:t>învățarea</a:t>
            </a:r>
            <a:r>
              <a:rPr lang="en-US"/>
              <a:t> </a:t>
            </a:r>
            <a:r>
              <a:rPr lang="en-US" err="1"/>
              <a:t>automată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391" y="1769039"/>
            <a:ext cx="9340768" cy="54893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err="1"/>
              <a:t>Cursuri</a:t>
            </a:r>
            <a:r>
              <a:rPr lang="en-US" sz="240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Radu Ionescu (</a:t>
            </a:r>
            <a:r>
              <a:rPr lang="en-US" sz="2400" err="1"/>
              <a:t>raducu.ionescu@gmail.com</a:t>
            </a:r>
            <a:r>
              <a:rPr lang="en-US" sz="2400"/>
              <a:t>)</a:t>
            </a:r>
          </a:p>
          <a:p>
            <a:pPr marL="0" indent="0">
              <a:buNone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err="1"/>
              <a:t>Laboratoare</a:t>
            </a:r>
            <a:r>
              <a:rPr lang="en-US" sz="240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Alin </a:t>
            </a:r>
            <a:r>
              <a:rPr lang="en-US" sz="2400" err="1"/>
              <a:t>Croitoru</a:t>
            </a:r>
            <a:r>
              <a:rPr lang="en-US" sz="2400"/>
              <a:t> (</a:t>
            </a:r>
            <a:r>
              <a:rPr lang="en-GB" sz="2400"/>
              <a:t>alincroitoru97</a:t>
            </a:r>
            <a:r>
              <a:rPr lang="en-US" sz="2400"/>
              <a:t>@</a:t>
            </a:r>
            <a:r>
              <a:rPr lang="en-US" sz="2400" err="1"/>
              <a:t>gmail.com</a:t>
            </a:r>
            <a:r>
              <a:rPr lang="en-US" sz="240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Dana </a:t>
            </a:r>
            <a:r>
              <a:rPr lang="en-US" sz="2400" err="1"/>
              <a:t>Dăscălescu</a:t>
            </a:r>
            <a:r>
              <a:rPr lang="en-US" sz="2400"/>
              <a:t> (danadascalescu00@gmail.com)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Vlad </a:t>
            </a:r>
            <a:r>
              <a:rPr lang="en-US" sz="2400" err="1"/>
              <a:t>Hondru</a:t>
            </a:r>
            <a:r>
              <a:rPr lang="en-US" sz="2400"/>
              <a:t> (vlad.hondru25@gmail.com)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Eduard </a:t>
            </a:r>
            <a:r>
              <a:rPr lang="en-US" sz="2400" err="1"/>
              <a:t>Poesina</a:t>
            </a:r>
            <a:r>
              <a:rPr lang="en-US" sz="2400"/>
              <a:t> (eduard_poe2000@yahoo.com)</a:t>
            </a:r>
          </a:p>
          <a:p>
            <a:pPr>
              <a:buFont typeface="Wingdings" pitchFamily="2" charset="2"/>
              <a:buChar char="Ø"/>
            </a:pPr>
            <a:r>
              <a:rPr lang="en-US" sz="2400"/>
              <a:t>Diana </a:t>
            </a:r>
            <a:r>
              <a:rPr lang="en-US" sz="2400" err="1"/>
              <a:t>Grigore</a:t>
            </a:r>
            <a:r>
              <a:rPr lang="en-US" sz="2400"/>
              <a:t> (diana.grigore13@s.unibuc.ro)</a:t>
            </a:r>
          </a:p>
          <a:p>
            <a:pPr>
              <a:buFont typeface="Wingdings" pitchFamily="2" charset="2"/>
              <a:buChar char="Ø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09557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/>
              <a:t>during the summer of 1956 at Dartmouth College in Hanover, New Hampshire.”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/>
              <a:t>in one or more of these problems if a carefully selected group of scientists work on it together </a:t>
            </a:r>
            <a:r>
              <a:rPr lang="en-US" sz="2600">
                <a:solidFill>
                  <a:srgbClr val="FF0000"/>
                </a:solidFill>
              </a:rPr>
              <a:t>for a summer.”</a:t>
            </a:r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Scurt</a:t>
            </a:r>
            <a:r>
              <a:rPr lang="en-US"/>
              <a:t> </a:t>
            </a:r>
            <a:r>
              <a:rPr lang="en-US" err="1"/>
              <a:t>istoric</a:t>
            </a:r>
            <a:r>
              <a:rPr lang="en-US"/>
              <a:t> al </a:t>
            </a:r>
            <a:r>
              <a:rPr lang="en-US" err="1"/>
              <a:t>inteligenței</a:t>
            </a:r>
            <a:r>
              <a:rPr lang="en-US"/>
              <a:t> </a:t>
            </a:r>
            <a:r>
              <a:rPr lang="en-US" err="1"/>
              <a:t>artificiale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1960-1980: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1990: </a:t>
            </a:r>
            <a:r>
              <a:rPr lang="en-US" sz="2600" err="1"/>
              <a:t>Rețelele</a:t>
            </a:r>
            <a:r>
              <a:rPr lang="en-US" sz="2600"/>
              <a:t> </a:t>
            </a:r>
            <a:r>
              <a:rPr lang="en-US" sz="2600" err="1"/>
              <a:t>neuronale</a:t>
            </a:r>
            <a:r>
              <a:rPr lang="en-US" sz="2600"/>
              <a:t> </a:t>
            </a:r>
            <a:r>
              <a:rPr lang="en-US" sz="2600" err="1"/>
              <a:t>domină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</a:t>
            </a:r>
            <a:r>
              <a:rPr lang="en-US" sz="2600" err="1"/>
              <a:t>datorită</a:t>
            </a:r>
            <a:r>
              <a:rPr lang="en-US" sz="2600"/>
              <a:t> </a:t>
            </a:r>
            <a:r>
              <a:rPr lang="en-US" sz="2600" err="1"/>
              <a:t>descoperirii</a:t>
            </a:r>
            <a:r>
              <a:rPr lang="en-US" sz="2600"/>
              <a:t> </a:t>
            </a:r>
            <a:r>
              <a:rPr lang="en-US" sz="2600" err="1"/>
              <a:t>algoritmului</a:t>
            </a:r>
            <a:r>
              <a:rPr lang="en-US" sz="2600"/>
              <a:t> de </a:t>
            </a:r>
            <a:r>
              <a:rPr lang="en-US" sz="2600" err="1"/>
              <a:t>propagare</a:t>
            </a:r>
            <a:r>
              <a:rPr lang="en-US" sz="2600"/>
              <a:t> a </a:t>
            </a:r>
            <a:r>
              <a:rPr lang="en-US" sz="2600" err="1"/>
              <a:t>erorii</a:t>
            </a:r>
            <a:r>
              <a:rPr lang="en-US" sz="2600"/>
              <a:t> </a:t>
            </a:r>
            <a:r>
              <a:rPr lang="en-US" sz="2600" err="1"/>
              <a:t>înapoi</a:t>
            </a:r>
            <a:r>
              <a:rPr lang="en-US" sz="2600"/>
              <a:t> </a:t>
            </a:r>
            <a:r>
              <a:rPr lang="en-US" sz="2600" err="1"/>
              <a:t>pentru</a:t>
            </a:r>
            <a:r>
              <a:rPr lang="en-US" sz="2600"/>
              <a:t> </a:t>
            </a:r>
            <a:r>
              <a:rPr lang="en-US" sz="2600" err="1"/>
              <a:t>rețele</a:t>
            </a:r>
            <a:r>
              <a:rPr lang="en-US" sz="2600"/>
              <a:t> cu </a:t>
            </a:r>
            <a:r>
              <a:rPr lang="en-US" sz="2600" err="1"/>
              <a:t>mai</a:t>
            </a:r>
            <a:r>
              <a:rPr lang="en-US" sz="2600"/>
              <a:t> </a:t>
            </a:r>
            <a:r>
              <a:rPr lang="en-US" sz="2600" err="1"/>
              <a:t>multe</a:t>
            </a:r>
            <a:r>
              <a:rPr lang="en-US" sz="2600"/>
              <a:t> </a:t>
            </a:r>
            <a:r>
              <a:rPr lang="en-US" sz="2600" err="1"/>
              <a:t>straturi</a:t>
            </a: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2000: </a:t>
            </a:r>
            <a:r>
              <a:rPr lang="en-US" sz="2600" err="1"/>
              <a:t>Metodele</a:t>
            </a:r>
            <a:r>
              <a:rPr lang="en-US" sz="2600"/>
              <a:t> kernel </a:t>
            </a:r>
            <a:r>
              <a:rPr lang="en-US" sz="2600" err="1"/>
              <a:t>domină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din </a:t>
            </a:r>
            <a:r>
              <a:rPr lang="en-US" sz="2600" err="1"/>
              <a:t>cauza</a:t>
            </a:r>
            <a:r>
              <a:rPr lang="en-US" sz="2600"/>
              <a:t> </a:t>
            </a:r>
            <a:r>
              <a:rPr lang="en-US" sz="2600" err="1"/>
              <a:t>instabilității</a:t>
            </a:r>
            <a:r>
              <a:rPr lang="en-US" sz="2600"/>
              <a:t> </a:t>
            </a:r>
            <a:r>
              <a:rPr lang="en-US" sz="2600" err="1"/>
              <a:t>rețelelor</a:t>
            </a:r>
            <a:r>
              <a:rPr lang="en-US" sz="2600"/>
              <a:t> </a:t>
            </a:r>
            <a:r>
              <a:rPr lang="en-US" sz="2600" err="1"/>
              <a:t>neuronale</a:t>
            </a:r>
            <a:endParaRPr lang="en-US" sz="26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err="1"/>
              <a:t>Anii</a:t>
            </a:r>
            <a:r>
              <a:rPr lang="en-US" sz="2600"/>
              <a:t> 2010: </a:t>
            </a:r>
            <a:r>
              <a:rPr lang="en-US" sz="2600" err="1"/>
              <a:t>Revenirea</a:t>
            </a:r>
            <a:r>
              <a:rPr lang="en-US" sz="2600"/>
              <a:t> la </a:t>
            </a:r>
            <a:r>
              <a:rPr lang="en-US" sz="2600" err="1"/>
              <a:t>rețele</a:t>
            </a:r>
            <a:r>
              <a:rPr lang="en-US" sz="2600"/>
              <a:t> </a:t>
            </a:r>
            <a:r>
              <a:rPr lang="en-US" sz="2600" err="1"/>
              <a:t>neuronale</a:t>
            </a:r>
            <a:r>
              <a:rPr lang="en-US" sz="2600"/>
              <a:t>, </a:t>
            </a:r>
            <a:r>
              <a:rPr lang="en-US" sz="2600" err="1"/>
              <a:t>în</a:t>
            </a:r>
            <a:r>
              <a:rPr lang="en-US" sz="2600"/>
              <a:t> principal </a:t>
            </a:r>
            <a:r>
              <a:rPr lang="en-US" sz="2600" err="1"/>
              <a:t>datorită</a:t>
            </a:r>
            <a:r>
              <a:rPr lang="en-US" sz="2600"/>
              <a:t> </a:t>
            </a:r>
            <a:r>
              <a:rPr lang="en-US" sz="2600" err="1"/>
              <a:t>conceptului</a:t>
            </a:r>
            <a:r>
              <a:rPr lang="en-US" sz="2600"/>
              <a:t> de </a:t>
            </a:r>
            <a:r>
              <a:rPr lang="en-US" sz="2600" err="1"/>
              <a:t>învățare</a:t>
            </a:r>
            <a:r>
              <a:rPr lang="en-US" sz="2600"/>
              <a:t> </a:t>
            </a:r>
            <a:r>
              <a:rPr lang="en-US" sz="2600" err="1"/>
              <a:t>profundă</a:t>
            </a:r>
            <a:r>
              <a:rPr lang="en-US" sz="2600"/>
              <a:t>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De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funcționează</a:t>
            </a:r>
            <a:r>
              <a:rPr lang="en-US"/>
              <a:t> </a:t>
            </a:r>
            <a:r>
              <a:rPr lang="en-US" err="1"/>
              <a:t>în</a:t>
            </a:r>
            <a:r>
              <a:rPr lang="en-US"/>
              <a:t> prezent?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Mai </a:t>
            </a:r>
            <a:r>
              <a:rPr lang="en-US" sz="2800" err="1"/>
              <a:t>multă</a:t>
            </a:r>
            <a:r>
              <a:rPr lang="en-US" sz="2800"/>
              <a:t> </a:t>
            </a:r>
            <a:r>
              <a:rPr lang="en-US" sz="2800" err="1"/>
              <a:t>putere</a:t>
            </a:r>
            <a:r>
              <a:rPr lang="en-US" sz="2800"/>
              <a:t> de </a:t>
            </a:r>
            <a:r>
              <a:rPr lang="en-US" sz="2800" err="1"/>
              <a:t>calcul</a:t>
            </a: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/>
              <a:t>Mai </a:t>
            </a:r>
            <a:r>
              <a:rPr lang="en-US" sz="2800" err="1"/>
              <a:t>multe</a:t>
            </a:r>
            <a:r>
              <a:rPr lang="en-US" sz="2800"/>
              <a:t> 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err="1"/>
              <a:t>Modele</a:t>
            </a:r>
            <a:r>
              <a:rPr lang="en-US" sz="2800"/>
              <a:t> </a:t>
            </a:r>
            <a:r>
              <a:rPr lang="en-US" sz="2800" err="1"/>
              <a:t>mai</a:t>
            </a:r>
            <a:r>
              <a:rPr lang="en-US" sz="2800"/>
              <a:t> </a:t>
            </a:r>
            <a:r>
              <a:rPr lang="en-US" sz="2800" err="1"/>
              <a:t>bune</a:t>
            </a:r>
            <a:endParaRPr lang="en-US" sz="280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9004"/>
            <a:ext cx="268788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err="1"/>
              <a:t>Acuratețe</a:t>
            </a:r>
            <a:endParaRPr lang="en-US" sz="1984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err="1"/>
              <a:t>Numărul</a:t>
            </a:r>
            <a:r>
              <a:rPr lang="en-US" sz="1984"/>
              <a:t> de </a:t>
            </a:r>
            <a:r>
              <a:rPr lang="en-US" sz="1984" err="1"/>
              <a:t>exemple</a:t>
            </a:r>
            <a:r>
              <a:rPr lang="en-US" sz="1984"/>
              <a:t> </a:t>
            </a:r>
            <a:r>
              <a:rPr lang="en-US" sz="1984" err="1"/>
              <a:t>pentru</a:t>
            </a:r>
            <a:r>
              <a:rPr lang="en-US" sz="1984"/>
              <a:t> </a:t>
            </a:r>
            <a:r>
              <a:rPr lang="en-US" sz="1984" err="1"/>
              <a:t>antrenare</a:t>
            </a:r>
            <a:endParaRPr lang="en-US" sz="1984"/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Mii de </a:t>
                </a:r>
                <a:r>
                  <a:rPr lang="en-US" sz="2800" err="1"/>
                  <a:t>algoritmi</a:t>
                </a:r>
                <a:r>
                  <a:rPr lang="en-US" sz="2800"/>
                  <a:t> de </a:t>
                </a:r>
                <a:r>
                  <a:rPr lang="en-US" sz="2800" err="1"/>
                  <a:t>învățare</a:t>
                </a:r>
                <a:r>
                  <a:rPr lang="en-US" sz="2800"/>
                  <a:t> automata </a:t>
                </a:r>
                <a:r>
                  <a:rPr lang="en-US" sz="2800" err="1"/>
                  <a:t>existenți</a:t>
                </a:r>
                <a:endParaRPr lang="en-US" sz="280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err="1"/>
                  <a:t>Cercetătorii</a:t>
                </a:r>
                <a:r>
                  <a:rPr lang="en-US" sz="2800"/>
                  <a:t> </a:t>
                </a:r>
                <a:r>
                  <a:rPr lang="en-US" sz="2800" err="1"/>
                  <a:t>publică</a:t>
                </a:r>
                <a:r>
                  <a:rPr lang="en-US" sz="2800"/>
                  <a:t> </a:t>
                </a:r>
                <a:r>
                  <a:rPr lang="en-US" sz="2800" err="1"/>
                  <a:t>sute</a:t>
                </a:r>
                <a:r>
                  <a:rPr lang="en-US" sz="2800"/>
                  <a:t> de </a:t>
                </a:r>
                <a:r>
                  <a:rPr lang="en-US" sz="2800" err="1"/>
                  <a:t>noi</a:t>
                </a:r>
                <a:r>
                  <a:rPr lang="en-US" sz="2800"/>
                  <a:t> </a:t>
                </a:r>
                <a:r>
                  <a:rPr lang="en-US" sz="2800" err="1"/>
                  <a:t>algoritmi</a:t>
                </a:r>
                <a:r>
                  <a:rPr lang="en-US" sz="2800"/>
                  <a:t> </a:t>
                </a:r>
                <a:r>
                  <a:rPr lang="en-US" sz="2800" err="1"/>
                  <a:t>în</a:t>
                </a:r>
                <a:r>
                  <a:rPr lang="en-US" sz="2800"/>
                  <a:t> </a:t>
                </a:r>
                <a:r>
                  <a:rPr lang="en-US" sz="2800" err="1"/>
                  <a:t>fiecare</a:t>
                </a:r>
                <a:r>
                  <a:rPr lang="en-US" sz="2800"/>
                  <a:t> an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err="1"/>
                  <a:t>Simplificând</a:t>
                </a:r>
                <a:r>
                  <a:rPr lang="en-US" sz="2800"/>
                  <a:t> </a:t>
                </a:r>
                <a:r>
                  <a:rPr lang="en-US" sz="2800" err="1"/>
                  <a:t>decenii</a:t>
                </a:r>
                <a:r>
                  <a:rPr lang="en-US" sz="2800"/>
                  <a:t> de </a:t>
                </a:r>
                <a:r>
                  <a:rPr lang="en-US" sz="2800" err="1"/>
                  <a:t>cercetare</a:t>
                </a:r>
                <a:r>
                  <a:rPr lang="en-US" sz="2800"/>
                  <a:t> </a:t>
                </a:r>
                <a:r>
                  <a:rPr lang="en-US" sz="2800" err="1"/>
                  <a:t>în</a:t>
                </a:r>
                <a:r>
                  <a:rPr lang="en-US" sz="2800"/>
                  <a:t> </a:t>
                </a:r>
                <a:r>
                  <a:rPr lang="en-US" sz="2800" err="1"/>
                  <a:t>domeniu</a:t>
                </a:r>
                <a:r>
                  <a:rPr lang="en-US" sz="2800"/>
                  <a:t>, </a:t>
                </a:r>
                <a:r>
                  <a:rPr lang="en-US" sz="2800" err="1"/>
                  <a:t>putem</a:t>
                </a:r>
                <a:r>
                  <a:rPr lang="en-US" sz="2800"/>
                  <a:t> reduce </a:t>
                </a:r>
                <a:r>
                  <a:rPr lang="en-US" sz="2800" err="1"/>
                  <a:t>învățarea</a:t>
                </a:r>
                <a:r>
                  <a:rPr lang="en-US" sz="2800"/>
                  <a:t> </a:t>
                </a:r>
                <a:r>
                  <a:rPr lang="en-US" sz="2800" err="1"/>
                  <a:t>automată</a:t>
                </a:r>
                <a:r>
                  <a:rPr lang="en-US" sz="2800"/>
                  <a:t> la:</a:t>
                </a:r>
              </a:p>
              <a:p>
                <a:pPr marL="457200" lvl="4" indent="-457200">
                  <a:buFont typeface="Wingdings" pitchFamily="2" charset="2"/>
                  <a:buChar char="Ø"/>
                </a:pPr>
                <a:r>
                  <a:rPr lang="en-US" sz="2800" err="1"/>
                  <a:t>Învățarea</a:t>
                </a:r>
                <a:r>
                  <a:rPr lang="en-US" sz="2800"/>
                  <a:t> </a:t>
                </a:r>
                <a:r>
                  <a:rPr lang="en-US" sz="2800" err="1"/>
                  <a:t>unei</a:t>
                </a:r>
                <a:r>
                  <a:rPr lang="en-US" sz="2800"/>
                  <a:t> </a:t>
                </a:r>
                <a:r>
                  <a:rPr lang="en-US" sz="2800" err="1"/>
                  <a:t>funcții</a:t>
                </a:r>
                <a:r>
                  <a:rPr lang="en-US" sz="2800"/>
                  <a:t> f care </a:t>
                </a:r>
                <a:r>
                  <a:rPr lang="en-US" sz="2800" err="1"/>
                  <a:t>să</a:t>
                </a:r>
                <a:r>
                  <a:rPr lang="en-US" sz="2800"/>
                  <a:t> </a:t>
                </a:r>
                <a:r>
                  <a:rPr lang="en-US" sz="2800" err="1"/>
                  <a:t>mapeze</a:t>
                </a:r>
                <a:r>
                  <a:rPr lang="en-US" sz="2800"/>
                  <a:t> un input X </a:t>
                </a:r>
                <a:r>
                  <a:rPr lang="en-US" sz="2800" err="1"/>
                  <a:t>către</a:t>
                </a:r>
                <a:r>
                  <a:rPr lang="en-US" sz="2800"/>
                  <a:t> un output Y, </a:t>
                </a:r>
                <a:r>
                  <a:rPr lang="en-US" sz="2800" err="1"/>
                  <a:t>anume</a:t>
                </a:r>
                <a:r>
                  <a:rPr lang="en-US" sz="280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err="1"/>
                  <a:t>Exemplu</a:t>
                </a:r>
                <a:r>
                  <a:rPr lang="en-US" sz="2800"/>
                  <a:t>: X: email-</a:t>
                </a:r>
                <a:r>
                  <a:rPr lang="en-US" sz="2800" err="1"/>
                  <a:t>uri</a:t>
                </a:r>
                <a:r>
                  <a:rPr lang="en-US" sz="2800"/>
                  <a:t>, Y: {spam, non-spam}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  <a:blipFill>
                <a:blip r:embed="rId2"/>
                <a:stretch>
                  <a:fillRect l="-2060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Input: X   			(</a:t>
                </a:r>
                <a:r>
                  <a:rPr lang="en-US" sz="2800" err="1"/>
                  <a:t>imagini</a:t>
                </a:r>
                <a:r>
                  <a:rPr lang="en-US" sz="2800"/>
                  <a:t>, </a:t>
                </a:r>
                <a:r>
                  <a:rPr lang="en-US" sz="2800" err="1"/>
                  <a:t>texte</a:t>
                </a:r>
                <a:r>
                  <a:rPr lang="en-US" sz="2800"/>
                  <a:t>, email-</a:t>
                </a:r>
                <a:r>
                  <a:rPr lang="en-US" sz="2800" err="1"/>
                  <a:t>uri</a:t>
                </a:r>
                <a:r>
                  <a:rPr lang="en-US" sz="2800"/>
                  <a:t>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Output: Y			(spam </a:t>
                </a:r>
                <a:r>
                  <a:rPr lang="en-US" sz="2800" err="1"/>
                  <a:t>sau</a:t>
                </a:r>
                <a:r>
                  <a:rPr lang="en-US" sz="2800"/>
                  <a:t> non-spam…)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err="1"/>
                  <a:t>Funcție</a:t>
                </a:r>
                <a:r>
                  <a:rPr lang="en-US" sz="2800"/>
                  <a:t> Target (</a:t>
                </a:r>
                <a:r>
                  <a:rPr lang="en-US" sz="2800" err="1"/>
                  <a:t>necunoscută</a:t>
                </a:r>
                <a:r>
                  <a:rPr lang="en-US" sz="280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			(</a:t>
                </a:r>
                <a:r>
                  <a:rPr lang="en-US" sz="2800" err="1"/>
                  <a:t>realitatea</a:t>
                </a:r>
                <a:r>
                  <a:rPr lang="en-US" sz="2800"/>
                  <a:t> / ”</a:t>
                </a:r>
                <a:r>
                  <a:rPr lang="en-US" sz="2800" err="1"/>
                  <a:t>adevărata</a:t>
                </a:r>
                <a:r>
                  <a:rPr lang="en-US" sz="2800"/>
                  <a:t>” </a:t>
                </a:r>
                <a:r>
                  <a:rPr lang="en-US" sz="2800" err="1"/>
                  <a:t>mapare</a:t>
                </a:r>
                <a:r>
                  <a:rPr lang="en-US" sz="2800"/>
                  <a:t>)</a:t>
                </a:r>
              </a:p>
              <a:p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Date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/>
                  <a:t>,…</a:t>
                </a:r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  <a:p>
                <a:endParaRPr lang="en-US" sz="280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/>
                  <a:t>Model</a:t>
                </a:r>
              </a:p>
              <a:p>
                <a:pPr lvl="1" algn="l"/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/>
              </a:p>
              <a:p>
                <a:pPr lvl="1" algn="l"/>
                <a:r>
                  <a:rPr lang="ro-RO" sz="2800" b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err="1"/>
              <a:t>Orice</a:t>
            </a:r>
            <a:r>
              <a:rPr lang="en-US" sz="3200"/>
              <a:t> </a:t>
            </a:r>
            <a:r>
              <a:rPr lang="en-US" sz="3200" err="1"/>
              <a:t>algoritm</a:t>
            </a:r>
            <a:r>
              <a:rPr lang="en-US" sz="3200"/>
              <a:t> de </a:t>
            </a:r>
            <a:r>
              <a:rPr lang="en-US" sz="3200" err="1"/>
              <a:t>învățare</a:t>
            </a:r>
            <a:r>
              <a:rPr lang="en-US" sz="3200"/>
              <a:t> </a:t>
            </a:r>
            <a:r>
              <a:rPr lang="en-US" sz="3200" err="1"/>
              <a:t>automată</a:t>
            </a:r>
            <a:r>
              <a:rPr lang="en-US" sz="3200"/>
              <a:t> are 3 </a:t>
            </a:r>
            <a:r>
              <a:rPr lang="en-US" sz="3200" err="1"/>
              <a:t>componente</a:t>
            </a:r>
            <a:r>
              <a:rPr lang="en-US" sz="320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Reprezentare</a:t>
            </a:r>
            <a:r>
              <a:rPr lang="en-US" sz="3200"/>
              <a:t> / </a:t>
            </a:r>
            <a:r>
              <a:rPr lang="en-US" sz="3200" err="1"/>
              <a:t>Modelare</a:t>
            </a:r>
            <a:endParaRPr lang="en-US" sz="320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Evaluare</a:t>
            </a:r>
            <a:r>
              <a:rPr lang="en-US" sz="3200"/>
              <a:t> / </a:t>
            </a:r>
            <a:r>
              <a:rPr lang="en-US" sz="3200" err="1"/>
              <a:t>Funcție</a:t>
            </a:r>
            <a:r>
              <a:rPr lang="en-US" sz="3200"/>
              <a:t> </a:t>
            </a:r>
            <a:r>
              <a:rPr lang="en-US" sz="3200" err="1"/>
              <a:t>obiectiv</a:t>
            </a:r>
            <a:endParaRPr lang="en-US" sz="320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err="1"/>
              <a:t>Optimizare</a:t>
            </a:r>
            <a:endParaRPr lang="en-US" sz="3200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Esența</a:t>
            </a:r>
            <a:r>
              <a:rPr lang="en-US"/>
              <a:t> </a:t>
            </a:r>
            <a:r>
              <a:rPr lang="en-US" err="1"/>
              <a:t>învățării</a:t>
            </a:r>
            <a:r>
              <a:rPr lang="en-US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 </a:t>
            </a:r>
            <a:r>
              <a:rPr lang="en-US" err="1"/>
              <a:t>cunoștințe</a:t>
            </a:r>
            <a:r>
              <a:rPr lang="en-US"/>
              <a:t>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necesare</a:t>
            </a:r>
            <a:r>
              <a:rPr lang="en-US"/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38651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Matematică</a:t>
            </a:r>
            <a:r>
              <a:rPr lang="en-US" sz="2200"/>
              <a:t> </a:t>
            </a:r>
            <a:r>
              <a:rPr lang="en-US" sz="2200" err="1"/>
              <a:t>aplicată</a:t>
            </a:r>
            <a:endParaRPr lang="en-US" sz="2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438157" y="1615860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Biologie</a:t>
            </a:r>
            <a:endParaRPr lang="en-US" sz="2200"/>
          </a:p>
          <a:p>
            <a:pPr algn="ctr"/>
            <a:r>
              <a:rPr lang="en-US" sz="2200" err="1"/>
              <a:t>Neurologie</a:t>
            </a:r>
            <a:endParaRPr lang="en-US" sz="2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1680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Informatică</a:t>
            </a:r>
            <a:endParaRPr lang="en-US" sz="22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3256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Statistică</a:t>
            </a:r>
            <a:endParaRPr lang="en-US" sz="2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4463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err="1"/>
              <a:t>Învățare</a:t>
            </a:r>
            <a:r>
              <a:rPr lang="en-US" sz="2200"/>
              <a:t> </a:t>
            </a:r>
            <a:r>
              <a:rPr lang="en-US" sz="2200" err="1"/>
              <a:t>automată</a:t>
            </a:r>
            <a:endParaRPr lang="en-US" sz="220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586752" y="3034600"/>
            <a:ext cx="1451361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416806" y="3131723"/>
            <a:ext cx="285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Biologia</a:t>
            </a:r>
            <a:r>
              <a:rPr lang="en-US" sz="2000"/>
              <a:t> </a:t>
            </a:r>
            <a:r>
              <a:rPr lang="en-US" sz="2000" err="1"/>
              <a:t>învățării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Sursă</a:t>
            </a:r>
            <a:r>
              <a:rPr lang="en-US" sz="2000"/>
              <a:t> de </a:t>
            </a:r>
            <a:r>
              <a:rPr lang="en-US" sz="2000" err="1"/>
              <a:t>inspirație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rețele</a:t>
            </a:r>
            <a:r>
              <a:rPr lang="en-US" sz="2000"/>
              <a:t> </a:t>
            </a:r>
            <a:r>
              <a:rPr lang="en-US" sz="2000" err="1"/>
              <a:t>neuronale</a:t>
            </a:r>
            <a:endParaRPr lang="en-US" sz="2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1680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Algoritmi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Structuri</a:t>
            </a:r>
            <a:r>
              <a:rPr lang="en-US" sz="2000"/>
              <a:t> de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Analiza</a:t>
            </a:r>
            <a:r>
              <a:rPr lang="en-US" sz="2000"/>
              <a:t> </a:t>
            </a:r>
            <a:r>
              <a:rPr lang="en-US" sz="2000" err="1"/>
              <a:t>complexității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arbori</a:t>
            </a:r>
            <a:r>
              <a:rPr lang="en-US" sz="2000"/>
              <a:t> k-d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789449" y="6086451"/>
            <a:ext cx="2971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Tehnici</a:t>
            </a:r>
            <a:r>
              <a:rPr lang="en-US" sz="2000"/>
              <a:t> de </a:t>
            </a:r>
            <a:r>
              <a:rPr lang="en-US" sz="2000" err="1"/>
              <a:t>estimare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Paradigme</a:t>
            </a:r>
            <a:r>
              <a:rPr lang="en-US" sz="2000"/>
              <a:t> </a:t>
            </a:r>
            <a:r>
              <a:rPr lang="en-US" sz="2000" err="1"/>
              <a:t>teoretice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Optimalitate</a:t>
            </a:r>
            <a:r>
              <a:rPr lang="en-US" sz="2000"/>
              <a:t>, </a:t>
            </a:r>
            <a:r>
              <a:rPr lang="en-US" sz="2000" err="1"/>
              <a:t>eficiență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</a:t>
            </a:r>
            <a:r>
              <a:rPr lang="en-US" sz="2000" err="1"/>
              <a:t>regula</a:t>
            </a:r>
            <a:r>
              <a:rPr lang="en-US" sz="2000"/>
              <a:t>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3941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Optimizare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Algebră</a:t>
            </a:r>
            <a:r>
              <a:rPr lang="en-US" sz="2000"/>
              <a:t> </a:t>
            </a:r>
            <a:r>
              <a:rPr lang="en-US" sz="2000" err="1"/>
              <a:t>liniară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Derivate </a:t>
            </a:r>
            <a:r>
              <a:rPr lang="en-US" sz="2000" err="1"/>
              <a:t>și</a:t>
            </a:r>
            <a:r>
              <a:rPr lang="en-US" sz="2000"/>
              <a:t> </a:t>
            </a:r>
            <a:r>
              <a:rPr lang="en-US" sz="2000" err="1"/>
              <a:t>integrale</a:t>
            </a: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Ex: minim local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68681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1964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6341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28 x 28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Reprezentăm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imagine ca un vector x cu 784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din examen 50%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din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note la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Nota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finală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media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finale de la examen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peste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 (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restanță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nu se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reportează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examen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subiecte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materii</a:t>
            </a: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laboratorul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”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se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baza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test de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8-a (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respectiv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14-a)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2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6000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Rata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0.23% (cu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comerciale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scară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largă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coduri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poștale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cecuri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bancare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1"/>
            <a:ext cx="9320224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plimbarea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ferestre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fereastra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într-una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transformarea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într-una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6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pic>
        <p:nvPicPr>
          <p:cNvPr id="76" name="Picture 7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9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308513" y="2502001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37790-CCE7-A54D-9718-2368343DF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" y="2502001"/>
            <a:ext cx="3275519" cy="24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Pornim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diverse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vârstă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gen,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condiții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iluminare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translație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mare cu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nu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</a:t>
            </a: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4: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spam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e-mail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spam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Apariția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cuvântului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“Dollars”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indicator de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vector cu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frecvența</a:t>
            </a:r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cuvintelor</a:t>
            </a: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err="1"/>
              <a:t>Numărăm</a:t>
            </a:r>
            <a:r>
              <a:rPr lang="en-US"/>
              <a:t> </a:t>
            </a:r>
            <a:r>
              <a:rPr lang="en-US" err="1"/>
              <a:t>cuvintele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18842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err="1"/>
              <a:t>Obținem</a:t>
            </a:r>
            <a:r>
              <a:rPr lang="en-US" sz="3307"/>
              <a:t>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/>
              <a:t>Algoritm</a:t>
            </a:r>
            <a:r>
              <a:rPr lang="en-US"/>
              <a:t> de </a:t>
            </a:r>
            <a:r>
              <a:rPr lang="en-US" err="1"/>
              <a:t>detectare</a:t>
            </a:r>
            <a:r>
              <a:rPr lang="en-US"/>
              <a:t> a spam-</a:t>
            </a:r>
            <a:r>
              <a:rPr lang="en-US" err="1"/>
              <a:t>ului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706190" cy="2416024"/>
            <a:chOff x="76200" y="4114800"/>
            <a:chExt cx="2455001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455001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/>
                <a:t>De </a:t>
              </a:r>
              <a:r>
                <a:rPr lang="en-US" sz="2000" err="1"/>
                <a:t>ce</a:t>
              </a:r>
              <a:r>
                <a:rPr lang="en-US" sz="2000"/>
                <a:t> </a:t>
              </a:r>
              <a:r>
                <a:rPr lang="en-US" sz="2000" err="1"/>
                <a:t>aceste</a:t>
              </a:r>
              <a:r>
                <a:rPr lang="en-US" sz="2000"/>
                <a:t> </a:t>
              </a:r>
              <a:r>
                <a:rPr lang="en-US" sz="2000" err="1"/>
                <a:t>cuvinte</a:t>
              </a:r>
              <a:r>
                <a:rPr lang="en-US" sz="2000"/>
                <a:t>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3" y="4535804"/>
            <a:ext cx="3617364" cy="2589315"/>
            <a:chOff x="3682118" y="4114800"/>
            <a:chExt cx="3281607" cy="2348979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3281607" cy="36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De </a:t>
              </a:r>
              <a:r>
                <a:rPr lang="en-US" sz="2000" err="1"/>
                <a:t>unde</a:t>
              </a:r>
              <a:r>
                <a:rPr lang="en-US" sz="2000"/>
                <a:t> vin </a:t>
              </a:r>
              <a:r>
                <a:rPr lang="en-US" sz="2000" err="1"/>
                <a:t>aceste</a:t>
              </a:r>
              <a:r>
                <a:rPr lang="en-US" sz="2000"/>
                <a:t> </a:t>
              </a:r>
              <a:r>
                <a:rPr lang="en-US" sz="2000" err="1"/>
                <a:t>ponderi</a:t>
              </a:r>
              <a:r>
                <a:rPr lang="en-US" sz="2000"/>
                <a:t>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59816" y="6323045"/>
            <a:ext cx="308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De </a:t>
            </a:r>
            <a:r>
              <a:rPr lang="en-US" sz="2000" err="1"/>
              <a:t>ce</a:t>
            </a:r>
            <a:r>
              <a:rPr lang="en-US" sz="2000"/>
              <a:t> </a:t>
            </a:r>
            <a:r>
              <a:rPr lang="en-US" sz="2000" err="1"/>
              <a:t>combinație</a:t>
            </a:r>
            <a:r>
              <a:rPr lang="en-US" sz="2000"/>
              <a:t> </a:t>
            </a:r>
            <a:r>
              <a:rPr lang="en-US" sz="2000" err="1"/>
              <a:t>liniară</a:t>
            </a:r>
            <a:r>
              <a:rPr lang="en-US" sz="2000"/>
              <a:t>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err="1"/>
                <a:t>Confidență</a:t>
              </a:r>
              <a:r>
                <a:rPr lang="en-US" sz="2000"/>
                <a:t> / </a:t>
              </a:r>
              <a:r>
                <a:rPr lang="en-US" sz="2000" err="1"/>
                <a:t>garanția</a:t>
              </a:r>
              <a:r>
                <a:rPr lang="en-US" sz="2000"/>
                <a:t> </a:t>
              </a:r>
              <a:r>
                <a:rPr lang="en-US" sz="2000" err="1"/>
                <a:t>performanței</a:t>
              </a:r>
              <a:r>
                <a:rPr lang="en-US" sz="2000"/>
                <a:t>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viitor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câteva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zile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dificil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om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recunoască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imagine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375920" y="1557360"/>
            <a:ext cx="941832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extra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cursurilor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laboratoarelor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100000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(se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la prima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examinare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conform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clasamentului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Kahoot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top 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curs,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următorii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ș.a.m.d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o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întrebare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exercițiu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0.2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 0.4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persoană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punctează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răspunsuri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corecte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1.5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examen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plus la nota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Sistem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notare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389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cursul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“deep”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6, 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decizie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random forests (la master)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clusterizarea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aglomerativă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MNIST </a:t>
            </a:r>
            <a:r>
              <a:rPr lang="en-US" sz="2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[Georgescu et al. ICIP2019]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2DF52F-1572-E844-9674-10572697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2" y="2719278"/>
            <a:ext cx="7147419" cy="4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trăsături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principiul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“bottleneck”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9E5C-08E5-5643-AA19-41A2A409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0" y="2895537"/>
            <a:ext cx="9042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18193"/>
            <a:ext cx="9071640" cy="778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nesupervizată</a:t>
            </a:r>
            <a:endParaRPr lang="en-US" sz="4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080271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detectarea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evenimentelor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anormale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[Ionescu et al. CVPR2019]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EC73-19F4-BF46-900C-674E17ED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1" y="2146082"/>
            <a:ext cx="8671657" cy="5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mamiferelor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Generarea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arborelui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filogenetic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secvențelor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984320" y="1923120"/>
            <a:ext cx="642816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(clustering)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 (la master)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ierarhic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(la master)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(la master)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tip auto-encoder (la master)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comportamentul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(reinforcement signal)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primită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(nu vine instant)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contează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sunt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secvențiale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nu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influențeză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nota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puteți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realizarea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dezvoltarea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metode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(TBA)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propusă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Kaggle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proporționale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rata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acuratețe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1-10 =&gt; 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11-20 =&gt; 4.5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21-30 =&gt; 4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…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71-80 =&gt; 1.5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81-90 =&gt; 1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după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scădea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bonificație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documentație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2000520" y="3660120"/>
            <a:ext cx="635364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robot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meargă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bicicletă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mișcare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înainte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cădere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601720" y="3557880"/>
            <a:ext cx="489636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Pong din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scorului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personal/al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adversarului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finală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consecințe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Sacrificarea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imediate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conduce la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câștiguri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Conduce la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trategii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“That’s a very strange move”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“I thought it was a mistake”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3960" y="3294720"/>
            <a:ext cx="6121440" cy="37490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Având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mare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subset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mic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un model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antrenat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un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o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doresc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folosesc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alt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2000" y="3534480"/>
            <a:ext cx="9893160" cy="2692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790880" y="596016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CustomShape 4"/>
          <p:cNvSpPr/>
          <p:nvPr/>
        </p:nvSpPr>
        <p:spPr>
          <a:xfrm>
            <a:off x="5852160" y="585216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ecunoaștere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texturi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nota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puteți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3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bonus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adnotarea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date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Adnotarea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presupune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eliminarea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nu sunt representative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o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anumită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propoziție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pachet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adnotare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conține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50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propoziții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împreună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aferente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Adnotarea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pachet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durează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60-80 de minute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Termen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limită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adnotări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28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ora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23:59 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limita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pachete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disponibile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pachet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adnotat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corespunzător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verificat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= 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bonus</a:t>
            </a:r>
            <a:r>
              <a:rPr lang="en-US" sz="2200" spc="-1" dirty="0"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student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adnota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pachete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Pachetele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aloca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înscriere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mail la: 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raducu.ionescu@gmail.com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alocarea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nou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pachet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finalizat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anterior.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56387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7080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393539" y="1151906"/>
            <a:ext cx="9317620" cy="1615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1: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recunoașterea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expresiilor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faciale</a:t>
            </a:r>
            <a:r>
              <a:rPr lang="en-US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[Georgescu et al. Access2019]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40FBC16-A5A8-BD4E-B9EC-330EDA51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1" y="2018806"/>
            <a:ext cx="7579921" cy="5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78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vârstei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persoane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 tip de </a:t>
            </a:r>
            <a:r>
              <a:rPr lang="en-US" sz="28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114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7711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Ce </a:t>
            </a:r>
            <a:r>
              <a:rPr lang="en-US" sz="2400" err="1"/>
              <a:t>vârstă</a:t>
            </a:r>
            <a:r>
              <a:rPr lang="en-US" sz="2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7" y="3130570"/>
            <a:ext cx="5934492" cy="31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41" y="3075727"/>
            <a:ext cx="5906965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A collage of images of people sitting on a bench with umbrellas&#10;&#10;Description automatically generated">
            <a:extLst>
              <a:ext uri="{FF2B5EF4-FFF2-40B4-BE49-F238E27FC236}">
                <a16:creationId xmlns:a16="http://schemas.microsoft.com/office/drawing/2014/main" id="{9848582C-3AA3-CB1D-F42D-82980CDEA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32587"/>
            <a:ext cx="10074639" cy="52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09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 de notare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17025-6B02-5C9E-E90E-9EAB67068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1101242"/>
            <a:ext cx="10245463" cy="52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84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9101</TotalTime>
  <Words>2786</Words>
  <Application>Microsoft Macintosh PowerPoint</Application>
  <PresentationFormat>Custom</PresentationFormat>
  <Paragraphs>448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Profesori - învățarea automată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Exemple de plagiarism</vt:lpstr>
      <vt:lpstr>PowerPoint Presentation</vt:lpstr>
      <vt:lpstr>Exemple de plagiarism</vt:lpstr>
      <vt:lpstr>Exemple de plagiarism</vt:lpstr>
      <vt:lpstr>Exemple de plagiarism</vt:lpstr>
      <vt:lpstr>Exemple de plagiarism</vt:lpstr>
      <vt:lpstr>Exemple acceptabile</vt:lpstr>
      <vt:lpstr>Exemple acceptabile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Esența învățării automate</vt:lpstr>
      <vt:lpstr>Programare tradițională</vt:lpstr>
      <vt:lpstr>Ce este învățarea automată?</vt:lpstr>
      <vt:lpstr>Scurt istoric al inteligenței artificiale</vt:lpstr>
      <vt:lpstr>Scurt istoric al inteligenței artificiale</vt:lpstr>
      <vt:lpstr>Scurt istoric al inteligenței artificiale</vt:lpstr>
      <vt:lpstr>De ce funcționează în prezent?</vt:lpstr>
      <vt:lpstr>Esența învățării automate</vt:lpstr>
      <vt:lpstr>Esența învățării automate</vt:lpstr>
      <vt:lpstr>Esența învățării automate</vt:lpstr>
      <vt:lpstr>Ce cunoștințe sunt necesare?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Numărăm cuvintele</vt:lpstr>
      <vt:lpstr>Algoritm de detectare a spam-ului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416</cp:revision>
  <cp:lastPrinted>2019-02-19T09:18:26Z</cp:lastPrinted>
  <dcterms:created xsi:type="dcterms:W3CDTF">2016-10-12T16:27:10Z</dcterms:created>
  <dcterms:modified xsi:type="dcterms:W3CDTF">2024-05-23T09:26:11Z</dcterms:modified>
  <dc:language>en-US</dc:language>
</cp:coreProperties>
</file>